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9" r:id="rId2"/>
    <p:sldId id="265" r:id="rId3"/>
    <p:sldId id="261" r:id="rId4"/>
    <p:sldId id="260" r:id="rId5"/>
    <p:sldId id="264" r:id="rId6"/>
  </p:sldIdLst>
  <p:sldSz cx="18288000" cy="10287000"/>
  <p:notesSz cx="6858000" cy="9144000"/>
  <p:embeddedFontLst>
    <p:embeddedFont>
      <p:font typeface="Montserrat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ptos" panose="020B0004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75"/>
    <a:srgbClr val="B8A3CE"/>
    <a:srgbClr val="F2FFFA"/>
    <a:srgbClr val="EFECCA"/>
    <a:srgbClr val="E6E3D9"/>
    <a:srgbClr val="F5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B2572-011F-1F23-DE5B-96F7739CEA95}" v="9" dt="2025-07-15T16:22:06.091"/>
    <p1510:client id="{FFE06845-A3DC-BC4D-9CC9-3CBF3F033431}" v="94" dt="2025-07-15T01:33:44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5" autoAdjust="0"/>
    <p:restoredTop sz="77330" autoAdjust="0"/>
  </p:normalViewPr>
  <p:slideViewPr>
    <p:cSldViewPr>
      <p:cViewPr varScale="1">
        <p:scale>
          <a:sx n="59" d="100"/>
          <a:sy n="59" d="100"/>
        </p:scale>
        <p:origin x="17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AEC4B-651E-A04E-B04F-D74A54708BF7}" type="datetimeFigureOut">
              <a:rPr lang="aa-ET" smtClean="0"/>
              <a:t>15/07/2025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72DB4-8A29-774D-B714-3C3097C90780}" type="slidenum">
              <a:rPr lang="aa-ET" smtClean="0"/>
              <a:t>‹Nr.›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2075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security,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weil</a:t>
            </a:r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keine</a:t>
            </a:r>
            <a:r>
              <a:rPr lang="en-US" sz="1200" spc="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internet </a:t>
            </a:r>
            <a:r>
              <a:rPr lang="en-US" sz="1200" spc="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verbindung</a:t>
            </a:r>
            <a:endParaRPr lang="en-GB" sz="1200" b="1" kern="1200" spc="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Theme: "Making IoT Security Simple"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Hook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"Your smart-watch, your coffee maker, your car—they all run on firmware. But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how do we know it's secure?"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"The Internet of Things is in a state of digital chaos. We're here to bring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order."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"Ever wondered what security holes are lurking inside the countless smart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devices you own? We can show you.</a:t>
            </a:r>
          </a:p>
          <a:p>
            <a:endParaRPr lang="aa-ET" dirty="0"/>
          </a:p>
          <a:p>
            <a:endParaRPr lang="aa-ET" dirty="0"/>
          </a:p>
          <a:p>
            <a:endParaRPr lang="aa-ET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"Built with a scalable architecture, Embark is ready to handle analysis for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single developer or an entire enterprise."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"Join us to see how Embark is empowering developers to build a more secure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Internet of Things for everyone."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1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652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EEEB38B-89F0-FDA4-4516-DA2DA05C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F56C649-2EC4-2345-F9F0-67B262BCD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8CB5168-1D21-A2BE-0138-92ED75545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Theme: "Making IoT Security Simple"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Hook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"Your smart-watch, your coffee maker, your car—they all run on firmware. But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how do we know it's secure?"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"The Internet of Things is in a state of digital chaos. We're here to bring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order."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"Ever wondered what security holes are lurking inside the countless smart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devices you own? We can show you.</a:t>
            </a:r>
          </a:p>
          <a:p>
            <a:endParaRPr lang="aa-ET" dirty="0"/>
          </a:p>
          <a:p>
            <a:endParaRPr lang="aa-ET" dirty="0"/>
          </a:p>
          <a:p>
            <a:endParaRPr lang="aa-ET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"Built with a scalable architecture, Embark is ready to handle analysis for a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single developer or an entire enterprise."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* "Join us to see how Embark is empowering developers to build a more secure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Internet of Things for everyone."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aa-E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C14A39-8972-FBC3-0594-A04FE8818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2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22627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a-ET" dirty="0"/>
              <a:t>EMBA cli tool – collection of shell scripts for firmware analysis</a:t>
            </a:r>
          </a:p>
          <a:p>
            <a:endParaRPr lang="aa-E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3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5886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a-ET" dirty="0"/>
              <a:t>User uploads via web UI</a:t>
            </a:r>
          </a:p>
          <a:p>
            <a:endParaRPr lang="aa-ET" dirty="0"/>
          </a:p>
          <a:p>
            <a:r>
              <a:rPr lang="aa-ET" dirty="0"/>
              <a:t>All steps with user interaction are accessible via Rest api</a:t>
            </a:r>
          </a:p>
          <a:p>
            <a:r>
              <a:rPr lang="aa-ET" dirty="0"/>
              <a:t>- </a:t>
            </a:r>
            <a:r>
              <a:rPr lang="en-GB" dirty="0"/>
              <a:t>S</a:t>
            </a:r>
            <a:r>
              <a:rPr lang="aa-ET" dirty="0"/>
              <a:t>imple integration into automated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72DB4-8A29-774D-B714-3C3097C90780}" type="slidenum">
              <a:rPr lang="aa-ET" smtClean="0"/>
              <a:t>4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9639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7.png"/><Relationship Id="rId23" Type="http://schemas.openxmlformats.org/officeDocument/2006/relationships/image" Target="../media/image5.png"/><Relationship Id="rId10" Type="http://schemas.openxmlformats.org/officeDocument/2006/relationships/image" Target="../media/image16.sv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6D7A5B7E-518B-4C11-92C2-CA8578E6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446EE249-80A0-74F0-5981-9C7D0F6C4D7A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4812E379-F441-C1D0-C043-EFC6089CA869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07FBFB9E-A1FD-CF78-C61C-F8E32EA913CB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B19CEDBF-FE16-083C-F8D7-8613FAF2AE82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8528F6DA-8A35-2144-B233-502ED11B4B79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72256D3F-F4B1-51DF-1CD4-125CE592239D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CFE14280-4936-FA7A-A9F7-A36A4211710F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57AB62D4-B372-98B8-08B8-063F633F14C6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xmlns="" id="{EB59EBD4-4568-DFC7-0D90-0ED48A2A2A6C}"/>
              </a:ext>
            </a:extLst>
          </p:cNvPr>
          <p:cNvSpPr txBox="1"/>
          <p:nvPr/>
        </p:nvSpPr>
        <p:spPr>
          <a:xfrm>
            <a:off x="1752600" y="5544923"/>
            <a:ext cx="990600" cy="22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Firmware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5B3ABE27-994B-CF1E-513F-02DC8610F79F}"/>
              </a:ext>
            </a:extLst>
          </p:cNvPr>
          <p:cNvSpPr txBox="1"/>
          <p:nvPr/>
        </p:nvSpPr>
        <p:spPr>
          <a:xfrm>
            <a:off x="1576097" y="809581"/>
            <a:ext cx="1513580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Orchestration Framework –</a:t>
            </a:r>
          </a:p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Enterprise ready firmware security analysis</a:t>
            </a:r>
          </a:p>
        </p:txBody>
      </p:sp>
      <p:pic>
        <p:nvPicPr>
          <p:cNvPr id="16" name="Picture 15" descr="A blue octopus with many arrows&#10;&#10;AI-generated content may be incorrect.">
            <a:extLst>
              <a:ext uri="{FF2B5EF4-FFF2-40B4-BE49-F238E27FC236}">
                <a16:creationId xmlns:a16="http://schemas.microsoft.com/office/drawing/2014/main" xmlns="" id="{56E83CF5-9CC1-0E49-98A8-281B589CED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77" y="3543300"/>
            <a:ext cx="6591228" cy="43583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0E2FDD1E-8109-8B1E-8509-C8A5594D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22363FEE-A27A-FC6B-692C-3C4878C16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xmlns="" id="{66091174-4D4D-823A-9851-BF5992572D48}"/>
              </a:ext>
            </a:extLst>
          </p:cNvPr>
          <p:cNvSpPr txBox="1"/>
          <p:nvPr/>
        </p:nvSpPr>
        <p:spPr>
          <a:xfrm>
            <a:off x="4618260" y="7905055"/>
            <a:ext cx="1328085" cy="22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Worker pool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xmlns="" id="{A1F68CF0-CEA4-7BAA-8D8C-EAA26BAC0130}"/>
              </a:ext>
            </a:extLst>
          </p:cNvPr>
          <p:cNvSpPr txBox="1"/>
          <p:nvPr/>
        </p:nvSpPr>
        <p:spPr>
          <a:xfrm>
            <a:off x="6591160" y="5628343"/>
            <a:ext cx="2471085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Security analysis </a:t>
            </a:r>
          </a:p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CFE5BD30-B82B-5D30-884E-C11494EDEE75}"/>
              </a:ext>
            </a:extLst>
          </p:cNvPr>
          <p:cNvSpPr txBox="1"/>
          <p:nvPr/>
        </p:nvSpPr>
        <p:spPr>
          <a:xfrm>
            <a:off x="9165254" y="2759824"/>
            <a:ext cx="7546650" cy="3160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Built for penetration testers, developers and researchers to security test at scale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Modular orchestration of firmware analyses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Offline worker pool for parallel execution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support for automation and integration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5AECFEED-6684-7E92-A045-100AB3665D89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5797CC9-030E-B05E-319D-97491748AA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6357074E-BFAB-F929-A1C9-BA17BBB10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BA440786-1544-EA29-E821-26FB3DB8F6B6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02157515-ED2C-AE27-53DC-A9B31565306F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6894CD55-74A8-F435-CF4C-2301F40FA1D5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D9E7F36F-A20C-9DC7-CF0C-8FFE808DB3D5}"/>
              </a:ext>
            </a:extLst>
          </p:cNvPr>
          <p:cNvSpPr txBox="1"/>
          <p:nvPr/>
        </p:nvSpPr>
        <p:spPr>
          <a:xfrm>
            <a:off x="1549162" y="6672525"/>
            <a:ext cx="15135806" cy="902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Orchestration Framework –  </a:t>
            </a:r>
          </a:p>
          <a:p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Enterprise ready firmware security analysis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37427423-BB8B-2650-DFEA-E0640E09C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834B61AB-31BA-0DFA-52BC-4F485E0F9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xmlns="" id="{EA42C506-EC16-4557-22F8-A74DEE27981D}"/>
              </a:ext>
            </a:extLst>
          </p:cNvPr>
          <p:cNvSpPr txBox="1"/>
          <p:nvPr/>
        </p:nvSpPr>
        <p:spPr>
          <a:xfrm>
            <a:off x="6591160" y="5628343"/>
            <a:ext cx="2471085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Security analysis </a:t>
            </a:r>
          </a:p>
          <a:p>
            <a:pPr algn="ctr"/>
            <a:r>
              <a:rPr lang="en-US" sz="1400" dirty="0">
                <a:solidFill>
                  <a:srgbClr val="323B75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3439EA2A-4B04-6A24-FD9E-CB9FBB0E4620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1CCB1E1-A1B2-C5EE-2D20-7C8A1E98B5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1821379E-947A-C9A1-BCE7-B3AA08C2012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b="62996"/>
          <a:stretch/>
        </p:blipFill>
        <p:spPr>
          <a:xfrm>
            <a:off x="3184764" y="5092816"/>
            <a:ext cx="2813978" cy="10412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2739A94-E05E-B199-6A94-17A8B342CD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77" y="5067299"/>
            <a:ext cx="3023928" cy="1034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6D3374D-5AB4-C345-B723-0A80E6D2FA5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4295"/>
          <a:stretch/>
        </p:blipFill>
        <p:spPr>
          <a:xfrm>
            <a:off x="1587839" y="5067299"/>
            <a:ext cx="1264520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A49045D7-2891-FD90-13D2-0E436B5E6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4252EF77-D916-B3A1-9978-E22F56451FE3}"/>
              </a:ext>
            </a:extLst>
          </p:cNvPr>
          <p:cNvSpPr/>
          <p:nvPr/>
        </p:nvSpPr>
        <p:spPr>
          <a:xfrm rot="17277089">
            <a:off x="14587408" y="-3922125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CDA6DF1A-F1E2-93B6-DC70-4ABC2E5307DC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7ABDC303-A400-6F72-C20E-77922B6710F1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6766FFE0-DAFD-64EF-1A0B-62C2A0B70D68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3A2B3BF5-093E-4231-8405-000A306FE74B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1B38C3A1-FF36-2F50-AF5F-DEE02FB0CD6B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D87D554F-A2C8-F243-75DD-93BAE185C901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415D7076-4B2C-908E-E8FE-4C7A6C76CD9E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76B5DD22-9AA9-8127-F20E-0C8F698BBC83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EMBA-verse Overview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16AC86D-711D-D559-47F8-B47CE418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C895EC79-7E32-2F93-8C04-5711D8B1C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A627FEAD-8E2C-C2E5-4E11-A8694FCA2807}"/>
              </a:ext>
            </a:extLst>
          </p:cNvPr>
          <p:cNvSpPr txBox="1"/>
          <p:nvPr/>
        </p:nvSpPr>
        <p:spPr>
          <a:xfrm>
            <a:off x="9165254" y="2759824"/>
            <a:ext cx="7546650" cy="4022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 FOSS cli tool for firmware analysis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EMBArk – Web UI for EMBA  (former AMOS project)</a:t>
            </a: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Our work: EMBArk orchestrator – enabling parallel analysis on offline worker nodes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8F07BA57-587D-207C-8144-87F65C87F686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D7204D65-9C6E-665B-2F31-4C0EDD050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248778" y="2604699"/>
            <a:ext cx="1755275" cy="1755275"/>
          </a:xfrm>
          <a:prstGeom prst="rect">
            <a:avLst/>
          </a:prstGeom>
        </p:spPr>
      </p:pic>
      <p:pic>
        <p:nvPicPr>
          <p:cNvPr id="12" name="Picture 11" descr="A blue octopus with four rings&#10;&#10;AI-generated content may be incorrect.">
            <a:extLst>
              <a:ext uri="{FF2B5EF4-FFF2-40B4-BE49-F238E27FC236}">
                <a16:creationId xmlns:a16="http://schemas.microsoft.com/office/drawing/2014/main" xmlns="" id="{7F5847C4-5169-0D31-0B54-2B1ED6878C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98" y="6310541"/>
            <a:ext cx="2641033" cy="2641033"/>
          </a:xfrm>
          <a:prstGeom prst="rect">
            <a:avLst/>
          </a:prstGeom>
        </p:spPr>
      </p:pic>
      <p:pic>
        <p:nvPicPr>
          <p:cNvPr id="16" name="Picture 15" descr="A logo with yellow and white lines&#10;&#10;AI-generated content may be incorrect.">
            <a:extLst>
              <a:ext uri="{FF2B5EF4-FFF2-40B4-BE49-F238E27FC236}">
                <a16:creationId xmlns:a16="http://schemas.microsoft.com/office/drawing/2014/main" xmlns="" id="{7660D214-1A0F-DB66-F080-F349F3C862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4" y="4967959"/>
            <a:ext cx="2828120" cy="11264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60864CB-4DCD-07B1-F19F-42603A3E25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AA42AEBC-A79C-503C-09F7-296457D3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1DF5115A-9008-7F39-7DEC-E93E1C0077F8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16AD550C-07DD-775F-1427-8CFD2CBBF4CD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604CAC74-610C-C619-4709-F875BB5D7E9A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72AA5D68-8124-61F3-5D10-7ECBF0617A59}"/>
              </a:ext>
            </a:extLst>
          </p:cNvPr>
          <p:cNvGrpSpPr/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CE6B681D-5A97-D740-2EB5-FB6E59BEFACE}"/>
                </a:ext>
              </a:extLst>
            </p:cNvPr>
            <p:cNvSpPr/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DC9D7C45-B6C5-FC24-E0D4-3D63CF457BB2}"/>
                </a:ext>
              </a:extLst>
            </p:cNvPr>
            <p:cNvSpPr txBox="1"/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0B9B0332-CD1A-15EF-4FAE-B2864C3B8B99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B605D6D3-3102-2558-2387-4AA906A4A7F1}"/>
                </a:ext>
              </a:extLst>
            </p:cNvPr>
            <p:cNvSpPr/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 dirty="0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6D718DDE-9298-0FC1-CF96-CEB6F9F8AE8F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Analysis Workflow – From Upload to Report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A84F4BC7-21DC-C771-3598-131F37A8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B8E3ED97-75DB-ABE9-8034-2A921FDAD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8291903D-B8D0-BE30-D406-30F5DF064EC6}"/>
              </a:ext>
            </a:extLst>
          </p:cNvPr>
          <p:cNvSpPr txBox="1"/>
          <p:nvPr/>
        </p:nvSpPr>
        <p:spPr>
          <a:xfrm>
            <a:off x="9165254" y="2759824"/>
            <a:ext cx="7546650" cy="373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User uploads Firmware via Web UI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Orchestrator queues job for analysis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Worker receives job and executes EMBA analysis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Analysis results are collected in a report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Resulting reports are collected by EMBArk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2F77AFC6-6117-0474-9F38-9B22EFC095F0}"/>
              </a:ext>
            </a:extLst>
          </p:cNvPr>
          <p:cNvSpPr/>
          <p:nvPr/>
        </p:nvSpPr>
        <p:spPr>
          <a:xfrm rot="17277089">
            <a:off x="-6172412" y="-3739416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pic>
        <p:nvPicPr>
          <p:cNvPr id="27" name="Picture 26" descr="A hand pointing at a screen&#10;&#10;AI-generated content may be incorrect.">
            <a:extLst>
              <a:ext uri="{FF2B5EF4-FFF2-40B4-BE49-F238E27FC236}">
                <a16:creationId xmlns:a16="http://schemas.microsoft.com/office/drawing/2014/main" xmlns="" id="{EAEE75E2-944F-BD9C-76DE-DD66F1F1FC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26" y="2667019"/>
            <a:ext cx="563313" cy="4980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0E8609F-22BA-CE6C-C5E3-ADFF9A3EB8AF}"/>
              </a:ext>
            </a:extLst>
          </p:cNvPr>
          <p:cNvGrpSpPr/>
          <p:nvPr/>
        </p:nvGrpSpPr>
        <p:grpSpPr>
          <a:xfrm>
            <a:off x="1675421" y="2211558"/>
            <a:ext cx="6904439" cy="6208542"/>
            <a:chOff x="1675421" y="2211558"/>
            <a:chExt cx="6904439" cy="620854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xmlns="" id="{B11EB633-CBA6-62CD-8EEB-D9EEFB3B1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675421" y="2211558"/>
              <a:ext cx="1548104" cy="208994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xmlns="" id="{35DCC318-76B5-5826-B181-7FF1BA232FF4}"/>
                </a:ext>
              </a:extLst>
            </p:cNvPr>
            <p:cNvSpPr txBox="1"/>
            <p:nvPr/>
          </p:nvSpPr>
          <p:spPr>
            <a:xfrm>
              <a:off x="4168918" y="2512869"/>
              <a:ext cx="1961600" cy="7078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Firmware Upload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xmlns="" id="{11AC43ED-CA34-DBA7-D1F4-4A86EF51F1BF}"/>
                </a:ext>
              </a:extLst>
            </p:cNvPr>
            <p:cNvSpPr txBox="1"/>
            <p:nvPr/>
          </p:nvSpPr>
          <p:spPr>
            <a:xfrm>
              <a:off x="4261498" y="4769069"/>
              <a:ext cx="836229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to queue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xmlns="" id="{1E75B4AB-E889-2FBE-AD58-C69D9499FF04}"/>
                </a:ext>
              </a:extLst>
            </p:cNvPr>
            <p:cNvSpPr txBox="1"/>
            <p:nvPr/>
          </p:nvSpPr>
          <p:spPr>
            <a:xfrm>
              <a:off x="4128795" y="3700278"/>
              <a:ext cx="1701824" cy="276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“Start analysis”</a:t>
              </a: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xmlns="" id="{DA04991E-730A-8F68-23C6-D9AA65CABFD7}"/>
                </a:ext>
              </a:extLst>
            </p:cNvPr>
            <p:cNvSpPr txBox="1"/>
            <p:nvPr/>
          </p:nvSpPr>
          <p:spPr>
            <a:xfrm>
              <a:off x="4361229" y="7877017"/>
              <a:ext cx="1034212" cy="335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940"/>
                </a:lnSpc>
              </a:pPr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</a:t>
              </a:r>
            </a:p>
          </p:txBody>
        </p:sp>
        <p:pic>
          <p:nvPicPr>
            <p:cNvPr id="21" name="Picture 20" descr="A black and white file with a corner&#10;&#10;AI-generated content may be incorrect.">
              <a:extLst>
                <a:ext uri="{FF2B5EF4-FFF2-40B4-BE49-F238E27FC236}">
                  <a16:creationId xmlns:a16="http://schemas.microsoft.com/office/drawing/2014/main" xmlns="" id="{C161841F-F486-0C39-3292-7247E91B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619" y="2657406"/>
              <a:ext cx="397007" cy="517228"/>
            </a:xfrm>
            <a:prstGeom prst="rect">
              <a:avLst/>
            </a:prstGeom>
          </p:spPr>
        </p:pic>
        <p:pic>
          <p:nvPicPr>
            <p:cNvPr id="25" name="Picture 24" descr="A black and white icon with a gear&#10;&#10;AI-generated content may be incorrect.">
              <a:extLst>
                <a:ext uri="{FF2B5EF4-FFF2-40B4-BE49-F238E27FC236}">
                  <a16:creationId xmlns:a16="http://schemas.microsoft.com/office/drawing/2014/main" xmlns="" id="{351625D7-6FA8-6340-62F6-915D6DF8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4" b="1695"/>
            <a:stretch>
              <a:fillRect/>
            </a:stretch>
          </p:blipFill>
          <p:spPr>
            <a:xfrm>
              <a:off x="8105314" y="2720464"/>
              <a:ext cx="474546" cy="492270"/>
            </a:xfrm>
            <a:prstGeom prst="rect">
              <a:avLst/>
            </a:prstGeom>
          </p:spPr>
        </p:pic>
        <p:pic>
          <p:nvPicPr>
            <p:cNvPr id="29" name="Picture 28" descr="A black arrow pointing down&#10;&#10;AI-generated content may be incorrect.">
              <a:extLst>
                <a:ext uri="{FF2B5EF4-FFF2-40B4-BE49-F238E27FC236}">
                  <a16:creationId xmlns:a16="http://schemas.microsoft.com/office/drawing/2014/main" xmlns="" id="{8BEC8659-A702-321E-73C7-34E6E833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55731" y="2639669"/>
              <a:ext cx="480979" cy="593613"/>
            </a:xfrm>
            <a:prstGeom prst="rect">
              <a:avLst/>
            </a:prstGeom>
          </p:spPr>
        </p:pic>
        <p:pic>
          <p:nvPicPr>
            <p:cNvPr id="32" name="Picture 31" descr="A black and white play button&#10;&#10;AI-generated content may be incorrect.">
              <a:extLst>
                <a:ext uri="{FF2B5EF4-FFF2-40B4-BE49-F238E27FC236}">
                  <a16:creationId xmlns:a16="http://schemas.microsoft.com/office/drawing/2014/main" xmlns="" id="{F968F598-A2E0-6583-7CF5-9BFFB7974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8167" y="3467100"/>
              <a:ext cx="709473" cy="662175"/>
            </a:xfrm>
            <a:prstGeom prst="rect">
              <a:avLst/>
            </a:prstGeom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xmlns="" id="{37211B9D-180E-E18C-E0EE-54AFB4F9F5F4}"/>
                </a:ext>
              </a:extLst>
            </p:cNvPr>
            <p:cNvSpPr txBox="1"/>
            <p:nvPr/>
          </p:nvSpPr>
          <p:spPr>
            <a:xfrm>
              <a:off x="4277486" y="5662871"/>
              <a:ext cx="1056514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Assign to worker</a:t>
              </a:r>
            </a:p>
          </p:txBody>
        </p:sp>
        <p:pic>
          <p:nvPicPr>
            <p:cNvPr id="35" name="Picture 34" descr="A black background with lines&#10;&#10;AI-generated content may be incorrect.">
              <a:extLst>
                <a:ext uri="{FF2B5EF4-FFF2-40B4-BE49-F238E27FC236}">
                  <a16:creationId xmlns:a16="http://schemas.microsoft.com/office/drawing/2014/main" xmlns="" id="{61F43FEC-5A8C-0FE9-1203-2B829EAF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16916" y="4533900"/>
              <a:ext cx="584597" cy="1883129"/>
            </a:xfrm>
            <a:prstGeom prst="rect">
              <a:avLst/>
            </a:prstGeom>
          </p:spPr>
        </p:pic>
        <p:pic>
          <p:nvPicPr>
            <p:cNvPr id="38" name="Picture 37" descr="A blue octopus with four rings&#10;&#10;AI-generated content may be incorrect.">
              <a:extLst>
                <a:ext uri="{FF2B5EF4-FFF2-40B4-BE49-F238E27FC236}">
                  <a16:creationId xmlns:a16="http://schemas.microsoft.com/office/drawing/2014/main" xmlns="" id="{7060E98D-EA32-7B09-DE20-C6865173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504" y="4802211"/>
              <a:ext cx="1526412" cy="1526412"/>
            </a:xfrm>
            <a:prstGeom prst="rect">
              <a:avLst/>
            </a:prstGeom>
          </p:spPr>
        </p:pic>
        <p:pic>
          <p:nvPicPr>
            <p:cNvPr id="40" name="Picture 39" descr="A black and white image of a list&#10;&#10;AI-generated content may be incorrect.">
              <a:extLst>
                <a:ext uri="{FF2B5EF4-FFF2-40B4-BE49-F238E27FC236}">
                  <a16:creationId xmlns:a16="http://schemas.microsoft.com/office/drawing/2014/main" xmlns="" id="{2FB31283-0B36-BF6A-88D7-F6989AFEC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861" y="4778269"/>
              <a:ext cx="592081" cy="632534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xmlns="" id="{85AE72F0-D837-CC9C-66FF-CB9BA4CF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08464" y="7014149"/>
              <a:ext cx="928772" cy="928772"/>
            </a:xfrm>
            <a:prstGeom prst="rect">
              <a:avLst/>
            </a:prstGeom>
          </p:spPr>
        </p:pic>
        <p:pic>
          <p:nvPicPr>
            <p:cNvPr id="43" name="Picture 42" descr="A group of black rectangular objects&#10;&#10;AI-generated content may be incorrect.">
              <a:extLst>
                <a:ext uri="{FF2B5EF4-FFF2-40B4-BE49-F238E27FC236}">
                  <a16:creationId xmlns:a16="http://schemas.microsoft.com/office/drawing/2014/main" xmlns="" id="{A077FA30-F5EE-F22F-CDD6-3F14A737C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489" y="5479097"/>
              <a:ext cx="1261227" cy="870897"/>
            </a:xfrm>
            <a:prstGeom prst="rect">
              <a:avLst/>
            </a:prstGeom>
          </p:spPr>
        </p:pic>
        <p:pic>
          <p:nvPicPr>
            <p:cNvPr id="45" name="Picture 44" descr="A black background with lines&#10;&#10;AI-generated content may be incorrect.">
              <a:extLst>
                <a:ext uri="{FF2B5EF4-FFF2-40B4-BE49-F238E27FC236}">
                  <a16:creationId xmlns:a16="http://schemas.microsoft.com/office/drawing/2014/main" xmlns="" id="{05964A02-DFBF-BF99-D47D-432099AD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10307" y="2322771"/>
              <a:ext cx="584597" cy="1883129"/>
            </a:xfrm>
            <a:prstGeom prst="rect">
              <a:avLst/>
            </a:prstGeom>
          </p:spPr>
        </p:pic>
        <p:pic>
          <p:nvPicPr>
            <p:cNvPr id="46" name="Picture 45" descr="A black background with lines&#10;&#10;AI-generated content may be incorrect.">
              <a:extLst>
                <a:ext uri="{FF2B5EF4-FFF2-40B4-BE49-F238E27FC236}">
                  <a16:creationId xmlns:a16="http://schemas.microsoft.com/office/drawing/2014/main" xmlns="" id="{458EB9FB-9D9F-FF90-66C8-05BB12BCC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r="52262"/>
            <a:stretch>
              <a:fillRect/>
            </a:stretch>
          </p:blipFill>
          <p:spPr>
            <a:xfrm>
              <a:off x="3230666" y="6536971"/>
              <a:ext cx="584597" cy="1883129"/>
            </a:xfrm>
            <a:prstGeom prst="rect">
              <a:avLst/>
            </a:prstGeom>
          </p:spPr>
        </p:pic>
        <p:pic>
          <p:nvPicPr>
            <p:cNvPr id="47" name="Picture 46" descr="A black arrow pointing down&#10;&#10;AI-generated content may be incorrect.">
              <a:extLst>
                <a:ext uri="{FF2B5EF4-FFF2-40B4-BE49-F238E27FC236}">
                  <a16:creationId xmlns:a16="http://schemas.microsoft.com/office/drawing/2014/main" xmlns="" id="{E4E92CAA-4E54-9B0E-76B7-A3F9F4B61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692" y="5194438"/>
              <a:ext cx="444534" cy="548633"/>
            </a:xfrm>
            <a:prstGeom prst="rect">
              <a:avLst/>
            </a:prstGeom>
          </p:spPr>
        </p:pic>
        <p:pic>
          <p:nvPicPr>
            <p:cNvPr id="48" name="Picture 47" descr="A black arrow pointing down&#10;&#10;AI-generated content may be incorrect.">
              <a:extLst>
                <a:ext uri="{FF2B5EF4-FFF2-40B4-BE49-F238E27FC236}">
                  <a16:creationId xmlns:a16="http://schemas.microsoft.com/office/drawing/2014/main" xmlns="" id="{218D0627-4709-0CFF-1609-68DA1F84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6457" y="3160401"/>
              <a:ext cx="444534" cy="548633"/>
            </a:xfrm>
            <a:prstGeom prst="rect">
              <a:avLst/>
            </a:prstGeom>
          </p:spPr>
        </p:pic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xmlns="" id="{238D9B1E-AF84-A009-7EE6-DD0F68B54F39}"/>
                </a:ext>
              </a:extLst>
            </p:cNvPr>
            <p:cNvSpPr txBox="1"/>
            <p:nvPr/>
          </p:nvSpPr>
          <p:spPr>
            <a:xfrm>
              <a:off x="4346953" y="6809572"/>
              <a:ext cx="980811" cy="5539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dirty="0">
                  <a:solidFill>
                    <a:srgbClr val="323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Run analysis</a:t>
              </a:r>
            </a:p>
          </p:txBody>
        </p:sp>
        <p:pic>
          <p:nvPicPr>
            <p:cNvPr id="50" name="Picture 49" descr="A black arrow pointing down&#10;&#10;AI-generated content may be incorrect.">
              <a:extLst>
                <a:ext uri="{FF2B5EF4-FFF2-40B4-BE49-F238E27FC236}">
                  <a16:creationId xmlns:a16="http://schemas.microsoft.com/office/drawing/2014/main" xmlns="" id="{B14AECEC-FBE1-E6E1-6128-D021DCAE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692" y="7345977"/>
              <a:ext cx="444534" cy="548633"/>
            </a:xfrm>
            <a:prstGeom prst="rect">
              <a:avLst/>
            </a:prstGeom>
          </p:spPr>
        </p:pic>
        <p:pic>
          <p:nvPicPr>
            <p:cNvPr id="52" name="Picture 51" descr="A black and white image of a document with a magnifying glass&#10;&#10;AI-generated content may be incorrect.">
              <a:extLst>
                <a:ext uri="{FF2B5EF4-FFF2-40B4-BE49-F238E27FC236}">
                  <a16:creationId xmlns:a16="http://schemas.microsoft.com/office/drawing/2014/main" xmlns="" id="{DDB38EE1-7471-9BC4-AE9E-05305404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009" y="6816142"/>
              <a:ext cx="706186" cy="631288"/>
            </a:xfrm>
            <a:prstGeom prst="rect">
              <a:avLst/>
            </a:prstGeom>
          </p:spPr>
        </p:pic>
        <p:pic>
          <p:nvPicPr>
            <p:cNvPr id="54" name="Picture 53" descr="A black screen with a graph on it&#10;&#10;AI-generated content may be incorrect.">
              <a:extLst>
                <a:ext uri="{FF2B5EF4-FFF2-40B4-BE49-F238E27FC236}">
                  <a16:creationId xmlns:a16="http://schemas.microsoft.com/office/drawing/2014/main" xmlns="" id="{5044D617-E235-079A-AA8D-0DE5DBD65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957" y="7540018"/>
              <a:ext cx="769374" cy="783363"/>
            </a:xfrm>
            <a:prstGeom prst="rect">
              <a:avLst/>
            </a:prstGeom>
          </p:spPr>
        </p:pic>
        <p:pic>
          <p:nvPicPr>
            <p:cNvPr id="55" name="Picture 54" descr="A logo with yellow and white lines&#10;&#10;AI-generated content may be incorrect.">
              <a:extLst>
                <a:ext uri="{FF2B5EF4-FFF2-40B4-BE49-F238E27FC236}">
                  <a16:creationId xmlns:a16="http://schemas.microsoft.com/office/drawing/2014/main" xmlns="" id="{0244681B-C0AE-95DA-D039-6F0AB9FA6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545" y="2709011"/>
              <a:ext cx="1133237" cy="451390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342C49A4-D409-7CB7-8C94-729C46FB8CA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8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B7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A480232-1E90-8731-90A5-6EF9F258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>
            <a:extLst>
              <a:ext uri="{FF2B5EF4-FFF2-40B4-BE49-F238E27FC236}">
                <a16:creationId xmlns:a16="http://schemas.microsoft.com/office/drawing/2014/main" xmlns="" id="{3E89F323-8795-AB29-6926-1215549E8B83}"/>
              </a:ext>
            </a:extLst>
          </p:cNvPr>
          <p:cNvSpPr/>
          <p:nvPr/>
        </p:nvSpPr>
        <p:spPr>
          <a:xfrm rot="17277089">
            <a:off x="14587408" y="-386586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2ADCACB0-C5D9-C059-1051-38D1644E61BE}"/>
              </a:ext>
            </a:extLst>
          </p:cNvPr>
          <p:cNvSpPr/>
          <p:nvPr/>
        </p:nvSpPr>
        <p:spPr>
          <a:xfrm rot="6188040">
            <a:off x="-3842280" y="4874669"/>
            <a:ext cx="9105425" cy="10230814"/>
          </a:xfrm>
          <a:custGeom>
            <a:avLst/>
            <a:gdLst/>
            <a:ahLst/>
            <a:cxnLst/>
            <a:rect l="l" t="t" r="r" b="b"/>
            <a:pathLst>
              <a:path w="9105425" h="10230814">
                <a:moveTo>
                  <a:pt x="0" y="0"/>
                </a:moveTo>
                <a:lnTo>
                  <a:pt x="9105425" y="0"/>
                </a:lnTo>
                <a:lnTo>
                  <a:pt x="9105425" y="10230814"/>
                </a:lnTo>
                <a:lnTo>
                  <a:pt x="0" y="1023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B0FC37AD-9B09-EF9F-B8B9-CBFCB3591952}"/>
              </a:ext>
            </a:extLst>
          </p:cNvPr>
          <p:cNvSpPr/>
          <p:nvPr/>
        </p:nvSpPr>
        <p:spPr>
          <a:xfrm rot="6188040">
            <a:off x="14373691" y="4945204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5B1B70BF-1528-FD1B-76CB-987EA7926E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397843" y="2137971"/>
            <a:ext cx="8462711" cy="6820676"/>
            <a:chOff x="0" y="0"/>
            <a:chExt cx="2146139" cy="172972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8CE7D0E6-F977-0327-9182-084E7FB6B3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46139" cy="1729720"/>
            </a:xfrm>
            <a:custGeom>
              <a:avLst/>
              <a:gdLst/>
              <a:ahLst/>
              <a:cxnLst/>
              <a:rect l="l" t="t" r="r" b="b"/>
              <a:pathLst>
                <a:path w="2146139" h="1729720">
                  <a:moveTo>
                    <a:pt x="18297" y="0"/>
                  </a:moveTo>
                  <a:lnTo>
                    <a:pt x="2127842" y="0"/>
                  </a:lnTo>
                  <a:cubicBezTo>
                    <a:pt x="2137947" y="0"/>
                    <a:pt x="2146139" y="8192"/>
                    <a:pt x="2146139" y="18297"/>
                  </a:cubicBezTo>
                  <a:lnTo>
                    <a:pt x="2146139" y="1711423"/>
                  </a:lnTo>
                  <a:cubicBezTo>
                    <a:pt x="2146139" y="1721528"/>
                    <a:pt x="2137947" y="1729720"/>
                    <a:pt x="2127842" y="1729720"/>
                  </a:cubicBezTo>
                  <a:lnTo>
                    <a:pt x="18297" y="1729720"/>
                  </a:lnTo>
                  <a:cubicBezTo>
                    <a:pt x="8192" y="1729720"/>
                    <a:pt x="0" y="1721528"/>
                    <a:pt x="0" y="1711423"/>
                  </a:cubicBezTo>
                  <a:lnTo>
                    <a:pt x="0" y="18297"/>
                  </a:lnTo>
                  <a:cubicBezTo>
                    <a:pt x="0" y="8192"/>
                    <a:pt x="8192" y="0"/>
                    <a:pt x="18297" y="0"/>
                  </a:cubicBezTo>
                  <a:close/>
                </a:path>
              </a:pathLst>
            </a:custGeom>
            <a:solidFill>
              <a:srgbClr val="130A3D"/>
            </a:solidFill>
          </p:spPr>
          <p:txBody>
            <a:bodyPr/>
            <a:lstStyle/>
            <a:p>
              <a:endParaRPr lang="aa-ET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FF01EA08-236B-5FC9-F12E-7517FF14DB4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2146139" cy="1777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xmlns="" id="{09728761-A566-00AD-0F9A-9B6B37B5A504}"/>
              </a:ext>
            </a:extLst>
          </p:cNvPr>
          <p:cNvGrpSpPr/>
          <p:nvPr/>
        </p:nvGrpSpPr>
        <p:grpSpPr>
          <a:xfrm>
            <a:off x="1471594" y="2134585"/>
            <a:ext cx="7309645" cy="6820676"/>
            <a:chOff x="0" y="0"/>
            <a:chExt cx="1090425" cy="1017482"/>
          </a:xfrm>
          <a:gradFill flip="none" rotWithShape="1">
            <a:gsLst>
              <a:gs pos="9000">
                <a:srgbClr val="EFECCA"/>
              </a:gs>
              <a:gs pos="88000">
                <a:srgbClr val="F2FFFA"/>
              </a:gs>
              <a:gs pos="100000">
                <a:srgbClr val="B8A3CE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43F78BF1-E765-0CFF-FF1E-58DCD4C9B5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090425" cy="1017482"/>
            </a:xfrm>
            <a:custGeom>
              <a:avLst/>
              <a:gdLst/>
              <a:ahLst/>
              <a:cxnLst/>
              <a:rect l="l" t="t" r="r" b="b"/>
              <a:pathLst>
                <a:path w="1090425" h="1017482">
                  <a:moveTo>
                    <a:pt x="21183" y="0"/>
                  </a:moveTo>
                  <a:lnTo>
                    <a:pt x="1069242" y="0"/>
                  </a:lnTo>
                  <a:cubicBezTo>
                    <a:pt x="1080941" y="0"/>
                    <a:pt x="1090425" y="9484"/>
                    <a:pt x="1090425" y="21183"/>
                  </a:cubicBezTo>
                  <a:lnTo>
                    <a:pt x="1090425" y="996299"/>
                  </a:lnTo>
                  <a:cubicBezTo>
                    <a:pt x="1090425" y="1001917"/>
                    <a:pt x="1088193" y="1007305"/>
                    <a:pt x="1084220" y="1011278"/>
                  </a:cubicBezTo>
                  <a:cubicBezTo>
                    <a:pt x="1080248" y="1015250"/>
                    <a:pt x="1074860" y="1017482"/>
                    <a:pt x="1069242" y="1017482"/>
                  </a:cubicBezTo>
                  <a:lnTo>
                    <a:pt x="21183" y="1017482"/>
                  </a:lnTo>
                  <a:cubicBezTo>
                    <a:pt x="9484" y="1017482"/>
                    <a:pt x="0" y="1007998"/>
                    <a:pt x="0" y="996299"/>
                  </a:cubicBezTo>
                  <a:lnTo>
                    <a:pt x="0" y="21183"/>
                  </a:lnTo>
                  <a:cubicBezTo>
                    <a:pt x="0" y="15565"/>
                    <a:pt x="2232" y="10177"/>
                    <a:pt x="6204" y="6204"/>
                  </a:cubicBezTo>
                  <a:cubicBezTo>
                    <a:pt x="10177" y="2232"/>
                    <a:pt x="15565" y="0"/>
                    <a:pt x="21183" y="0"/>
                  </a:cubicBezTo>
                  <a:close/>
                </a:path>
              </a:pathLst>
            </a:custGeom>
            <a:grpFill/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a-ET"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CA23AB10-C889-33E3-93DC-E87EECD28AA7}"/>
              </a:ext>
            </a:extLst>
          </p:cNvPr>
          <p:cNvSpPr txBox="1"/>
          <p:nvPr/>
        </p:nvSpPr>
        <p:spPr>
          <a:xfrm>
            <a:off x="1576097" y="809581"/>
            <a:ext cx="15135806" cy="45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Worker Management</a:t>
            </a:r>
            <a:endParaRPr lang="en-US" sz="40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829E1033-D695-AEFB-4C53-3C5040CD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773400" y="9058735"/>
            <a:ext cx="1136870" cy="113687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4B0ED405-B986-F22A-8E2F-378228B00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068800" y="9027946"/>
            <a:ext cx="990600" cy="11539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xmlns="" id="{860E5AB6-AEC9-F0FE-08A1-BFA69E9682EB}"/>
              </a:ext>
            </a:extLst>
          </p:cNvPr>
          <p:cNvSpPr txBox="1"/>
          <p:nvPr/>
        </p:nvSpPr>
        <p:spPr>
          <a:xfrm>
            <a:off x="9144000" y="2643890"/>
            <a:ext cx="7546650" cy="57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54724649-C437-D034-4FA3-0EC4D9D92CAC}"/>
              </a:ext>
            </a:extLst>
          </p:cNvPr>
          <p:cNvSpPr/>
          <p:nvPr/>
        </p:nvSpPr>
        <p:spPr>
          <a:xfrm rot="17277089">
            <a:off x="-6248612" y="-3763018"/>
            <a:ext cx="7677312" cy="8626193"/>
          </a:xfrm>
          <a:custGeom>
            <a:avLst/>
            <a:gdLst/>
            <a:ahLst/>
            <a:cxnLst/>
            <a:rect l="l" t="t" r="r" b="b"/>
            <a:pathLst>
              <a:path w="7677312" h="8626193">
                <a:moveTo>
                  <a:pt x="0" y="0"/>
                </a:moveTo>
                <a:lnTo>
                  <a:pt x="7677312" y="0"/>
                </a:lnTo>
                <a:lnTo>
                  <a:pt x="7677312" y="8626192"/>
                </a:lnTo>
                <a:lnTo>
                  <a:pt x="0" y="862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aa-ET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617458DD-4B5D-7D75-4F41-854CB44949BC}"/>
              </a:ext>
            </a:extLst>
          </p:cNvPr>
          <p:cNvSpPr txBox="1"/>
          <p:nvPr/>
        </p:nvSpPr>
        <p:spPr>
          <a:xfrm>
            <a:off x="9179430" y="2737946"/>
            <a:ext cx="7546650" cy="2011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Adding a new configuration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Adding new worker to a configuration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r>
              <a:rPr lang="en-US" sz="2800" spc="-15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Manage and update workers</a:t>
            </a: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algn="just"/>
            <a:endParaRPr lang="en-US" sz="2800" spc="-15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6B9D977-949E-E866-2376-3E130DB00D58}"/>
              </a:ext>
            </a:extLst>
          </p:cNvPr>
          <p:cNvGrpSpPr/>
          <p:nvPr/>
        </p:nvGrpSpPr>
        <p:grpSpPr>
          <a:xfrm>
            <a:off x="2061505" y="3002019"/>
            <a:ext cx="5775927" cy="5503418"/>
            <a:chOff x="2061505" y="3002019"/>
            <a:chExt cx="5775927" cy="550341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9AF9ADE9-18F4-5745-A118-00D819DC895E}"/>
                </a:ext>
              </a:extLst>
            </p:cNvPr>
            <p:cNvGrpSpPr/>
            <p:nvPr/>
          </p:nvGrpSpPr>
          <p:grpSpPr>
            <a:xfrm>
              <a:off x="2415399" y="3002019"/>
              <a:ext cx="5422033" cy="5503418"/>
              <a:chOff x="2502767" y="3072093"/>
              <a:chExt cx="5422033" cy="5503418"/>
            </a:xfrm>
          </p:grpSpPr>
          <p:pic>
            <p:nvPicPr>
              <p:cNvPr id="34" name="Picture 33" descr="A group of black rectangular objects&#10;&#10;AI-generated content may be incorrect.">
                <a:extLst>
                  <a:ext uri="{FF2B5EF4-FFF2-40B4-BE49-F238E27FC236}">
                    <a16:creationId xmlns:a16="http://schemas.microsoft.com/office/drawing/2014/main" xmlns="" id="{11BF9BCF-E33F-AA05-3BF4-5E7E10B52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2502767" y="6350014"/>
                <a:ext cx="1277846" cy="1901549"/>
              </a:xfrm>
              <a:prstGeom prst="rect">
                <a:avLst/>
              </a:prstGeom>
            </p:spPr>
          </p:pic>
          <p:sp>
            <p:nvSpPr>
              <p:cNvPr id="35" name="TextBox 11">
                <a:extLst>
                  <a:ext uri="{FF2B5EF4-FFF2-40B4-BE49-F238E27FC236}">
                    <a16:creationId xmlns:a16="http://schemas.microsoft.com/office/drawing/2014/main" xmlns="" id="{44CE1D90-E28A-91CC-5B7F-7483767B133E}"/>
                  </a:ext>
                </a:extLst>
              </p:cNvPr>
              <p:cNvSpPr txBox="1"/>
              <p:nvPr/>
            </p:nvSpPr>
            <p:spPr>
              <a:xfrm>
                <a:off x="2502767" y="8298512"/>
                <a:ext cx="1148702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192.168.1.5</a:t>
                </a:r>
              </a:p>
            </p:txBody>
          </p:sp>
          <p:pic>
            <p:nvPicPr>
              <p:cNvPr id="36" name="Picture 35" descr="A group of black rectangular objects&#10;&#10;AI-generated content may be incorrect.">
                <a:extLst>
                  <a:ext uri="{FF2B5EF4-FFF2-40B4-BE49-F238E27FC236}">
                    <a16:creationId xmlns:a16="http://schemas.microsoft.com/office/drawing/2014/main" xmlns="" id="{CEB3C8ED-05FF-0027-0285-D20AA5D62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4582387" y="6350014"/>
                <a:ext cx="1277846" cy="1901549"/>
              </a:xfrm>
              <a:prstGeom prst="rect">
                <a:avLst/>
              </a:prstGeom>
            </p:spPr>
          </p:pic>
          <p:pic>
            <p:nvPicPr>
              <p:cNvPr id="37" name="Picture 36" descr="A group of black rectangular objects&#10;&#10;AI-generated content may be incorrect.">
                <a:extLst>
                  <a:ext uri="{FF2B5EF4-FFF2-40B4-BE49-F238E27FC236}">
                    <a16:creationId xmlns:a16="http://schemas.microsoft.com/office/drawing/2014/main" xmlns="" id="{84EA42AD-4BC9-0519-8304-3D1BD5360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8" t="8407" r="74275" b="50027"/>
              <a:stretch>
                <a:fillRect/>
              </a:stretch>
            </p:blipFill>
            <p:spPr>
              <a:xfrm>
                <a:off x="6646954" y="6350013"/>
                <a:ext cx="1277846" cy="1901549"/>
              </a:xfrm>
              <a:prstGeom prst="rect">
                <a:avLst/>
              </a:prstGeom>
            </p:spPr>
          </p:pic>
          <p:sp>
            <p:nvSpPr>
              <p:cNvPr id="38" name="TextBox 11">
                <a:extLst>
                  <a:ext uri="{FF2B5EF4-FFF2-40B4-BE49-F238E27FC236}">
                    <a16:creationId xmlns:a16="http://schemas.microsoft.com/office/drawing/2014/main" xmlns="" id="{205C250F-BCA3-0709-2517-250E0CA516F1}"/>
                  </a:ext>
                </a:extLst>
              </p:cNvPr>
              <p:cNvSpPr txBox="1"/>
              <p:nvPr/>
            </p:nvSpPr>
            <p:spPr>
              <a:xfrm>
                <a:off x="4582388" y="8298512"/>
                <a:ext cx="1277845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192.168.1.10</a:t>
                </a:r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:a16="http://schemas.microsoft.com/office/drawing/2014/main" xmlns="" id="{23776EAB-7C19-75B3-12B6-EC5A48CE9A1F}"/>
                  </a:ext>
                </a:extLst>
              </p:cNvPr>
              <p:cNvSpPr txBox="1"/>
              <p:nvPr/>
            </p:nvSpPr>
            <p:spPr>
              <a:xfrm>
                <a:off x="6604121" y="8256733"/>
                <a:ext cx="1287291" cy="2769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192.168.1.20</a:t>
                </a:r>
              </a:p>
            </p:txBody>
          </p:sp>
          <p:pic>
            <p:nvPicPr>
              <p:cNvPr id="40" name="Picture 39" descr="A logo with yellow and white lines&#10;&#10;AI-generated content may be incorrect.">
                <a:extLst>
                  <a:ext uri="{FF2B5EF4-FFF2-40B4-BE49-F238E27FC236}">
                    <a16:creationId xmlns:a16="http://schemas.microsoft.com/office/drawing/2014/main" xmlns="" id="{6BEC047D-F972-D0D2-BA07-5B40BCEE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6307" y="3072093"/>
                <a:ext cx="2610942" cy="1039988"/>
              </a:xfrm>
              <a:prstGeom prst="rect">
                <a:avLst/>
              </a:prstGeom>
            </p:spPr>
          </p:pic>
          <p:sp>
            <p:nvSpPr>
              <p:cNvPr id="41" name="TextBox 11">
                <a:extLst>
                  <a:ext uri="{FF2B5EF4-FFF2-40B4-BE49-F238E27FC236}">
                    <a16:creationId xmlns:a16="http://schemas.microsoft.com/office/drawing/2014/main" xmlns="" id="{D642AB8E-866D-B6AD-D6F4-473FED44D101}"/>
                  </a:ext>
                </a:extLst>
              </p:cNvPr>
              <p:cNvSpPr txBox="1"/>
              <p:nvPr/>
            </p:nvSpPr>
            <p:spPr>
              <a:xfrm>
                <a:off x="3886200" y="5079380"/>
                <a:ext cx="2717921" cy="2462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n-US" sz="1600" dirty="0">
                    <a:solidFill>
                      <a:srgbClr val="323B75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Configure / Update / Reset</a:t>
                </a:r>
              </a:p>
            </p:txBody>
          </p:sp>
          <p:sp>
            <p:nvSpPr>
              <p:cNvPr id="42" name="Alternative Process 41">
                <a:extLst>
                  <a:ext uri="{FF2B5EF4-FFF2-40B4-BE49-F238E27FC236}">
                    <a16:creationId xmlns:a16="http://schemas.microsoft.com/office/drawing/2014/main" xmlns="" id="{B94C2FA1-6067-F1BD-6934-231BDD19067B}"/>
                  </a:ext>
                </a:extLst>
              </p:cNvPr>
              <p:cNvSpPr/>
              <p:nvPr/>
            </p:nvSpPr>
            <p:spPr>
              <a:xfrm>
                <a:off x="3752378" y="4681050"/>
                <a:ext cx="2900230" cy="1060059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3" name="Bent Arrow 42">
                <a:extLst>
                  <a:ext uri="{FF2B5EF4-FFF2-40B4-BE49-F238E27FC236}">
                    <a16:creationId xmlns:a16="http://schemas.microsoft.com/office/drawing/2014/main" xmlns="" id="{354AC025-A140-EA01-4884-EA2B2C7189B9}"/>
                  </a:ext>
                </a:extLst>
              </p:cNvPr>
              <p:cNvSpPr/>
              <p:nvPr/>
            </p:nvSpPr>
            <p:spPr>
              <a:xfrm rot="5400000">
                <a:off x="6071495" y="5125880"/>
                <a:ext cx="346871" cy="2126661"/>
              </a:xfrm>
              <a:prstGeom prst="bentArrow">
                <a:avLst>
                  <a:gd name="adj1" fmla="val 22254"/>
                  <a:gd name="adj2" fmla="val 25000"/>
                  <a:gd name="adj3" fmla="val 25000"/>
                  <a:gd name="adj4" fmla="val 43750"/>
                </a:avLst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4" name="Right Arrow 43">
                <a:extLst>
                  <a:ext uri="{FF2B5EF4-FFF2-40B4-BE49-F238E27FC236}">
                    <a16:creationId xmlns:a16="http://schemas.microsoft.com/office/drawing/2014/main" xmlns="" id="{A41008B8-EDC5-9331-6A6D-7E0EAB4D6D70}"/>
                  </a:ext>
                </a:extLst>
              </p:cNvPr>
              <p:cNvSpPr/>
              <p:nvPr/>
            </p:nvSpPr>
            <p:spPr>
              <a:xfrm rot="5400000">
                <a:off x="4912691" y="6037342"/>
                <a:ext cx="457145" cy="204194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5" name="Bent Arrow 44">
                <a:extLst>
                  <a:ext uri="{FF2B5EF4-FFF2-40B4-BE49-F238E27FC236}">
                    <a16:creationId xmlns:a16="http://schemas.microsoft.com/office/drawing/2014/main" xmlns="" id="{0C08A464-67D5-FA27-9B08-24DA053910CB}"/>
                  </a:ext>
                </a:extLst>
              </p:cNvPr>
              <p:cNvSpPr/>
              <p:nvPr/>
            </p:nvSpPr>
            <p:spPr>
              <a:xfrm rot="16200000" flipH="1">
                <a:off x="3864161" y="5125880"/>
                <a:ext cx="346871" cy="2126661"/>
              </a:xfrm>
              <a:prstGeom prst="bentArrow">
                <a:avLst>
                  <a:gd name="adj1" fmla="val 22254"/>
                  <a:gd name="adj2" fmla="val 25000"/>
                  <a:gd name="adj3" fmla="val 25000"/>
                  <a:gd name="adj4" fmla="val 43750"/>
                </a:avLst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xmlns="" id="{AE39FDDA-F325-F6D3-CEF4-493BBBEDF726}"/>
                  </a:ext>
                </a:extLst>
              </p:cNvPr>
              <p:cNvSpPr/>
              <p:nvPr/>
            </p:nvSpPr>
            <p:spPr>
              <a:xfrm rot="5400000">
                <a:off x="4912691" y="4294469"/>
                <a:ext cx="457145" cy="204194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aa-ET"/>
              </a:p>
            </p:txBody>
          </p:sp>
        </p:grpSp>
        <p:pic>
          <p:nvPicPr>
            <p:cNvPr id="47" name="Picture 46" descr="A blue octopus with four rings&#10;&#10;AI-generated content may be incorrect.">
              <a:extLst>
                <a:ext uri="{FF2B5EF4-FFF2-40B4-BE49-F238E27FC236}">
                  <a16:creationId xmlns:a16="http://schemas.microsoft.com/office/drawing/2014/main" xmlns="" id="{11CCA92B-AF84-67FC-4BC2-565999A69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505" y="4476891"/>
              <a:ext cx="1306605" cy="1306605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D394A610-84EA-A287-E914-E7B682255D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0" y="9341167"/>
            <a:ext cx="1825880" cy="6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7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Benutzerdefiniert</PresentationFormat>
  <Paragraphs>135</Paragraphs>
  <Slides>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Montserrat</vt:lpstr>
      <vt:lpstr>Calibri</vt:lpstr>
      <vt:lpstr>Aptos</vt:lpstr>
      <vt:lpstr>Open Sauce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johannes</dc:creator>
  <cp:lastModifiedBy>Microsoft-Konto</cp:lastModifiedBy>
  <cp:revision>17</cp:revision>
  <cp:lastPrinted>2025-07-13T13:15:34Z</cp:lastPrinted>
  <dcterms:created xsi:type="dcterms:W3CDTF">2006-08-16T00:00:00Z</dcterms:created>
  <dcterms:modified xsi:type="dcterms:W3CDTF">2025-07-15T17:49:28Z</dcterms:modified>
  <dc:identifier>DAGs4oEsz3M</dc:identifier>
</cp:coreProperties>
</file>